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8" roundtripDataSignature="AMtx7mgIM4+3k0GYD5OjicIgJ8jq4eyc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913CB7-1EC6-4A45-A7BA-48699BF8E7F9}">
  <a:tblStyle styleId="{74913CB7-1EC6-4A45-A7BA-48699BF8E7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separable layer is not added AT THE beginning because there are not enough initial weights to train the model.</a:t>
            </a:r>
            <a:endParaRPr/>
          </a:p>
        </p:txBody>
      </p:sp>
      <p:sp>
        <p:nvSpPr>
          <p:cNvPr id="190" name="Google Shape;19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>
            <a:spLocks noGrp="1"/>
          </p:cNvSpPr>
          <p:nvPr>
            <p:ph type="ctrTitle"/>
          </p:nvPr>
        </p:nvSpPr>
        <p:spPr>
          <a:xfrm>
            <a:off x="598620" y="2003754"/>
            <a:ext cx="10994760" cy="18324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598620" y="3836213"/>
            <a:ext cx="10975163" cy="81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747"/>
              </a:spcBef>
              <a:spcAft>
                <a:spcPts val="0"/>
              </a:spcAft>
              <a:buClr>
                <a:srgbClr val="FABF8E"/>
              </a:buClr>
              <a:buSzPts val="3733"/>
              <a:buNone/>
              <a:defRPr sz="3733" b="0" i="0">
                <a:solidFill>
                  <a:srgbClr val="FABF8E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3733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35" descr="E:\websites\free-power-point-templates\2012\logos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1"/>
          </p:nvPr>
        </p:nvSpPr>
        <p:spPr>
          <a:xfrm>
            <a:off x="598621" y="1800147"/>
            <a:ext cx="10994760" cy="468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Char char="•"/>
              <a:defRPr sz="3733">
                <a:solidFill>
                  <a:srgbClr val="6C1A00"/>
                </a:solidFill>
              </a:defRPr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Char char="–"/>
              <a:defRPr>
                <a:solidFill>
                  <a:srgbClr val="6C1A00"/>
                </a:solidFill>
              </a:defRPr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  <a:defRPr>
                <a:solidFill>
                  <a:srgbClr val="6C1A00"/>
                </a:solidFill>
              </a:defRPr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–"/>
              <a:defRPr>
                <a:solidFill>
                  <a:srgbClr val="6C1A00"/>
                </a:solidFill>
              </a:defRPr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»"/>
              <a:defRPr>
                <a:solidFill>
                  <a:srgbClr val="6C1A00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598621" y="578507"/>
            <a:ext cx="8551479" cy="96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4800"/>
              <a:buFont typeface="Calibri"/>
              <a:buNone/>
              <a:defRPr sz="4800">
                <a:solidFill>
                  <a:srgbClr val="E36C0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598621" y="1596541"/>
            <a:ext cx="8551479" cy="468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Char char="•"/>
              <a:defRPr sz="3733">
                <a:solidFill>
                  <a:srgbClr val="6C1A00"/>
                </a:solidFill>
              </a:defRPr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Char char="–"/>
              <a:defRPr>
                <a:solidFill>
                  <a:srgbClr val="6C1A00"/>
                </a:solidFill>
              </a:defRPr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  <a:defRPr>
                <a:solidFill>
                  <a:srgbClr val="6C1A00"/>
                </a:solidFill>
              </a:defRPr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–"/>
              <a:defRPr>
                <a:solidFill>
                  <a:srgbClr val="6C1A00"/>
                </a:solidFill>
              </a:defRPr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»"/>
              <a:defRPr>
                <a:solidFill>
                  <a:srgbClr val="6C1A00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3"/>
              <a:buFont typeface="Calibri"/>
              <a:buNone/>
              <a:defRPr sz="5333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8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65645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700424" y="171294"/>
            <a:ext cx="10791153" cy="101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1"/>
          </p:nvPr>
        </p:nvSpPr>
        <p:spPr>
          <a:xfrm>
            <a:off x="715839" y="2003753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None/>
              <a:defRPr sz="3200" b="1">
                <a:solidFill>
                  <a:srgbClr val="6C1A00"/>
                </a:solidFill>
              </a:defRPr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2"/>
          </p:nvPr>
        </p:nvSpPr>
        <p:spPr>
          <a:xfrm>
            <a:off x="715839" y="2633616"/>
            <a:ext cx="5386917" cy="303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ctr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  <a:defRPr sz="3200">
                <a:solidFill>
                  <a:srgbClr val="6C1A00"/>
                </a:solidFill>
              </a:defRPr>
            </a:lvl1pPr>
            <a:lvl2pPr marL="914400" lvl="1" indent="-397954" algn="ctr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–"/>
              <a:defRPr sz="2667">
                <a:solidFill>
                  <a:srgbClr val="6C1A00"/>
                </a:solidFill>
              </a:defRPr>
            </a:lvl2pPr>
            <a:lvl3pPr marL="1371600" lvl="2" indent="-381000" algn="ctr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  <a:defRPr sz="2400">
                <a:solidFill>
                  <a:srgbClr val="6C1A00"/>
                </a:solidFill>
              </a:defRPr>
            </a:lvl3pPr>
            <a:lvl4pPr marL="1828800" lvl="3" indent="-364045" algn="ctr">
              <a:spcBef>
                <a:spcPts val="427"/>
              </a:spcBef>
              <a:spcAft>
                <a:spcPts val="0"/>
              </a:spcAft>
              <a:buClr>
                <a:srgbClr val="6C1A00"/>
              </a:buClr>
              <a:buSzPts val="2133"/>
              <a:buChar char="–"/>
              <a:defRPr sz="2133">
                <a:solidFill>
                  <a:srgbClr val="6C1A00"/>
                </a:solidFill>
              </a:defRPr>
            </a:lvl4pPr>
            <a:lvl5pPr marL="2286000" lvl="4" indent="-364045" algn="ctr">
              <a:spcBef>
                <a:spcPts val="427"/>
              </a:spcBef>
              <a:spcAft>
                <a:spcPts val="0"/>
              </a:spcAft>
              <a:buClr>
                <a:srgbClr val="6C1A00"/>
              </a:buClr>
              <a:buSzPts val="2133"/>
              <a:buChar char="»"/>
              <a:defRPr sz="2133">
                <a:solidFill>
                  <a:srgbClr val="6C1A00"/>
                </a:solidFill>
              </a:defRPr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3"/>
          </p:nvPr>
        </p:nvSpPr>
        <p:spPr>
          <a:xfrm>
            <a:off x="6096001" y="2003753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None/>
              <a:defRPr sz="3200" b="1">
                <a:solidFill>
                  <a:srgbClr val="6C1A00"/>
                </a:solidFill>
              </a:defRPr>
            </a:lvl1pPr>
            <a:lvl2pPr marL="914400" lvl="1" indent="-2286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4"/>
          </p:nvPr>
        </p:nvSpPr>
        <p:spPr>
          <a:xfrm>
            <a:off x="6096001" y="2633616"/>
            <a:ext cx="5389033" cy="303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ctr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  <a:defRPr sz="3200">
                <a:solidFill>
                  <a:srgbClr val="6C1A00"/>
                </a:solidFill>
              </a:defRPr>
            </a:lvl1pPr>
            <a:lvl2pPr marL="914400" lvl="1" indent="-397954" algn="ctr">
              <a:spcBef>
                <a:spcPts val="533"/>
              </a:spcBef>
              <a:spcAft>
                <a:spcPts val="0"/>
              </a:spcAft>
              <a:buClr>
                <a:srgbClr val="6C1A00"/>
              </a:buClr>
              <a:buSzPts val="2667"/>
              <a:buChar char="–"/>
              <a:defRPr sz="2667">
                <a:solidFill>
                  <a:srgbClr val="6C1A00"/>
                </a:solidFill>
              </a:defRPr>
            </a:lvl2pPr>
            <a:lvl3pPr marL="1371600" lvl="2" indent="-381000" algn="ctr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  <a:defRPr sz="2400">
                <a:solidFill>
                  <a:srgbClr val="6C1A00"/>
                </a:solidFill>
              </a:defRPr>
            </a:lvl3pPr>
            <a:lvl4pPr marL="1828800" lvl="3" indent="-364045" algn="ctr">
              <a:spcBef>
                <a:spcPts val="427"/>
              </a:spcBef>
              <a:spcAft>
                <a:spcPts val="0"/>
              </a:spcAft>
              <a:buClr>
                <a:srgbClr val="6C1A00"/>
              </a:buClr>
              <a:buSzPts val="2133"/>
              <a:buChar char="–"/>
              <a:defRPr sz="2133">
                <a:solidFill>
                  <a:srgbClr val="6C1A00"/>
                </a:solidFill>
              </a:defRPr>
            </a:lvl4pPr>
            <a:lvl5pPr marL="2286000" lvl="4" indent="-364045" algn="ctr">
              <a:spcBef>
                <a:spcPts val="427"/>
              </a:spcBef>
              <a:spcAft>
                <a:spcPts val="0"/>
              </a:spcAft>
              <a:buClr>
                <a:srgbClr val="6C1A00"/>
              </a:buClr>
              <a:buSzPts val="2133"/>
              <a:buChar char="»"/>
              <a:defRPr sz="2133">
                <a:solidFill>
                  <a:srgbClr val="6C1A00"/>
                </a:solidFill>
              </a:defRPr>
            </a:lvl5pPr>
            <a:lvl6pPr marL="2743200" lvl="5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6pPr>
            <a:lvl7pPr marL="3200400" lvl="6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7pPr>
            <a:lvl8pPr marL="3657600" lvl="7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8pPr>
            <a:lvl9pPr marL="4114800" lvl="8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•"/>
              <a:defRPr sz="2133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0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Calibri"/>
              <a:buNone/>
              <a:defRPr sz="2667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99554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marL="914400" lvl="1" indent="-465645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 sz="3733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4pPr>
            <a:lvl5pPr marL="2286000" lvl="4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 sz="2667"/>
            </a:lvl5pPr>
            <a:lvl6pPr marL="2743200" lvl="5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9554" algn="l" rtl="0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65645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3"/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 descr="https://robbreportedit.files.wordpress.com/2014/01/p18e9fkeps1t6t1i1d1i631jb16qg41.jpg?w=1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7485017" y="1619794"/>
            <a:ext cx="4532811" cy="18322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4400"/>
              <a:buFont typeface="Times New Roman"/>
              <a:buNone/>
            </a:pPr>
            <a:r>
              <a:rPr lang="en-US" sz="4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APTOS Blindness Detection</a:t>
            </a:r>
            <a:endParaRPr sz="4400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10110651" y="4493624"/>
            <a:ext cx="2002520" cy="145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74806"/>
              </a:buClr>
              <a:buSzPts val="2000"/>
              <a:buNone/>
            </a:pPr>
            <a:r>
              <a:rPr lang="en-US" sz="2000" b="1" dirty="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Deepti Kulkarni </a:t>
            </a:r>
          </a:p>
          <a:p>
            <a:pPr marL="0" lvl="0" indent="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ABF8E"/>
              </a:buClr>
              <a:buSzPts val="2000"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Variations with Hyperparameters</a:t>
            </a:r>
            <a:endParaRPr sz="4000"/>
          </a:p>
        </p:txBody>
      </p:sp>
      <p:sp>
        <p:nvSpPr>
          <p:cNvPr id="170" name="Google Shape;170;p10"/>
          <p:cNvSpPr txBox="1">
            <a:spLocks noGrp="1"/>
          </p:cNvSpPr>
          <p:nvPr>
            <p:ph type="body" idx="1"/>
          </p:nvPr>
        </p:nvSpPr>
        <p:spPr>
          <a:xfrm>
            <a:off x="838200" y="1371600"/>
            <a:ext cx="10515600" cy="198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173"/>
              <a:buChar char="•"/>
            </a:pPr>
            <a:r>
              <a:rPr lang="en-US" sz="3173">
                <a:latin typeface="Times New Roman"/>
                <a:ea typeface="Times New Roman"/>
                <a:cs typeface="Times New Roman"/>
                <a:sym typeface="Times New Roman"/>
              </a:rPr>
              <a:t>Epochs : 25</a:t>
            </a:r>
            <a:endParaRPr/>
          </a:p>
          <a:p>
            <a:pPr marL="457189" lvl="0" indent="-457189" algn="l" rtl="0">
              <a:lnSpc>
                <a:spcPct val="80000"/>
              </a:lnSpc>
              <a:spcBef>
                <a:spcPts val="635"/>
              </a:spcBef>
              <a:spcAft>
                <a:spcPts val="0"/>
              </a:spcAft>
              <a:buClr>
                <a:srgbClr val="6C1A00"/>
              </a:buClr>
              <a:buSzPts val="3173"/>
              <a:buChar char="•"/>
            </a:pPr>
            <a:r>
              <a:rPr lang="en-US" sz="3173">
                <a:latin typeface="Times New Roman"/>
                <a:ea typeface="Times New Roman"/>
                <a:cs typeface="Times New Roman"/>
                <a:sym typeface="Times New Roman"/>
              </a:rPr>
              <a:t>Model: 4 conv2D layers + 1 dense layers hidden </a:t>
            </a:r>
            <a:endParaRPr/>
          </a:p>
          <a:p>
            <a:pPr marL="457189" lvl="0" indent="-457189" algn="l" rtl="0">
              <a:lnSpc>
                <a:spcPct val="80000"/>
              </a:lnSpc>
              <a:spcBef>
                <a:spcPts val="635"/>
              </a:spcBef>
              <a:spcAft>
                <a:spcPts val="0"/>
              </a:spcAft>
              <a:buClr>
                <a:srgbClr val="6C1A00"/>
              </a:buClr>
              <a:buSzPts val="3173"/>
              <a:buChar char="•"/>
            </a:pPr>
            <a:r>
              <a:rPr lang="en-US" sz="3173">
                <a:latin typeface="Times New Roman"/>
                <a:ea typeface="Times New Roman"/>
                <a:cs typeface="Times New Roman"/>
                <a:sym typeface="Times New Roman"/>
              </a:rPr>
              <a:t>With l2 regularization to reduce generalization error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35"/>
              </a:spcBef>
              <a:spcAft>
                <a:spcPts val="0"/>
              </a:spcAft>
              <a:buClr>
                <a:srgbClr val="6C1A00"/>
              </a:buClr>
              <a:buSzPts val="3173"/>
              <a:buNone/>
            </a:pPr>
            <a:r>
              <a:rPr lang="en-US" sz="3173"/>
              <a:t>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35"/>
              </a:spcBef>
              <a:spcAft>
                <a:spcPts val="0"/>
              </a:spcAft>
              <a:buClr>
                <a:srgbClr val="6C1A00"/>
              </a:buClr>
              <a:buSzPts val="3173"/>
              <a:buNone/>
            </a:pPr>
            <a:endParaRPr sz="3173"/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192" y="2872376"/>
            <a:ext cx="7518596" cy="348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8586788" y="3332262"/>
            <a:ext cx="299700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 : 25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Optimizer : Rmsprop</a:t>
            </a:r>
            <a:endParaRPr sz="2400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2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11"/>
          <p:cNvSpPr txBox="1">
            <a:spLocks noGrp="1"/>
          </p:cNvSpPr>
          <p:nvPr>
            <p:ph type="body" idx="1"/>
          </p:nvPr>
        </p:nvSpPr>
        <p:spPr>
          <a:xfrm>
            <a:off x="838200" y="1388534"/>
            <a:ext cx="10515600" cy="518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Maximum Validation Accuracy : 73.66%</a:t>
            </a:r>
            <a:endParaRPr/>
          </a:p>
          <a:p>
            <a:pPr marL="0" lvl="0" indent="0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  <a:p>
            <a:pPr marL="0" lvl="0" indent="0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88" y="2199462"/>
            <a:ext cx="56134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225588"/>
            <a:ext cx="5486400" cy="3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>
            <a:spLocks noGrp="1"/>
          </p:cNvSpPr>
          <p:nvPr>
            <p:ph type="title"/>
          </p:nvPr>
        </p:nvSpPr>
        <p:spPr>
          <a:xfrm>
            <a:off x="875209" y="607423"/>
            <a:ext cx="9601200" cy="52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Depth Separable convolution</a:t>
            </a:r>
            <a:endParaRPr sz="4000"/>
          </a:p>
        </p:txBody>
      </p:sp>
      <p:sp>
        <p:nvSpPr>
          <p:cNvPr id="186" name="Google Shape;186;p12"/>
          <p:cNvSpPr txBox="1">
            <a:spLocks noGrp="1"/>
          </p:cNvSpPr>
          <p:nvPr>
            <p:ph type="body" idx="1"/>
          </p:nvPr>
        </p:nvSpPr>
        <p:spPr>
          <a:xfrm>
            <a:off x="953589" y="1382233"/>
            <a:ext cx="10019211" cy="477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26922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2960"/>
              <a:buNone/>
            </a:pP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Used to reduce the model size and complexity</a:t>
            </a: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Lesser model size</a:t>
            </a: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Lesser complexity</a:t>
            </a: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No of parameters in the CNN model : 3,699,621</a:t>
            </a:r>
            <a:endParaRPr/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No of parameters in the separable convolution : 43,461</a:t>
            </a:r>
            <a:endParaRPr/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Transforms the image only once in the depth wise convolution.</a:t>
            </a:r>
            <a:endParaRPr/>
          </a:p>
          <a:p>
            <a:pPr marL="457189" lvl="0" indent="-457189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6C1A00"/>
              </a:buClr>
              <a:buSzPts val="2960"/>
              <a:buChar char="•"/>
            </a:pPr>
            <a:r>
              <a:rPr lang="en-US" sz="2960">
                <a:latin typeface="Times New Roman"/>
                <a:ea typeface="Times New Roman"/>
                <a:cs typeface="Times New Roman"/>
                <a:sym typeface="Times New Roman"/>
              </a:rPr>
              <a:t>The transformed image is elongated to the number of output channels of the kernel.</a:t>
            </a:r>
            <a:endParaRPr sz="29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36915" y="1623620"/>
            <a:ext cx="8281851" cy="4869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 txBox="1"/>
          <p:nvPr/>
        </p:nvSpPr>
        <p:spPr>
          <a:xfrm>
            <a:off x="1371600" y="372007"/>
            <a:ext cx="91638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>
            <a:off x="1371600" y="581296"/>
            <a:ext cx="9601200" cy="7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Model Performance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4"/>
          <p:cNvSpPr txBox="1">
            <a:spLocks noGrp="1"/>
          </p:cNvSpPr>
          <p:nvPr>
            <p:ph type="body" idx="1"/>
          </p:nvPr>
        </p:nvSpPr>
        <p:spPr>
          <a:xfrm>
            <a:off x="992775" y="1545973"/>
            <a:ext cx="9601200" cy="51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Maximum validation accuracy: 77.46%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279389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9148" y="2193346"/>
            <a:ext cx="4639488" cy="380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501" y="2219472"/>
            <a:ext cx="5117953" cy="380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Transfer Learning- Residual Networks</a:t>
            </a:r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body" idx="1"/>
          </p:nvPr>
        </p:nvSpPr>
        <p:spPr>
          <a:xfrm>
            <a:off x="838201" y="1463039"/>
            <a:ext cx="5133230" cy="222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Residual block gets added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Skip the training of one or more layers </a:t>
            </a:r>
            <a:endParaRPr/>
          </a:p>
          <a:p>
            <a:pPr marL="457189" lvl="0" indent="-457189" algn="l" rtl="0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Layers can be dropped depending on contribution</a:t>
            </a:r>
            <a:endParaRPr/>
          </a:p>
        </p:txBody>
      </p:sp>
      <p:sp>
        <p:nvSpPr>
          <p:cNvPr id="208" name="Google Shape;208;p15"/>
          <p:cNvSpPr txBox="1"/>
          <p:nvPr/>
        </p:nvSpPr>
        <p:spPr>
          <a:xfrm>
            <a:off x="1615769" y="5045767"/>
            <a:ext cx="30851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residual block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087" y="3897584"/>
            <a:ext cx="3357918" cy="204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 b="16915"/>
          <a:stretch/>
        </p:blipFill>
        <p:spPr>
          <a:xfrm>
            <a:off x="7317769" y="2441264"/>
            <a:ext cx="2851995" cy="3487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/>
        </p:nvSpPr>
        <p:spPr>
          <a:xfrm>
            <a:off x="6753496" y="1384660"/>
            <a:ext cx="52859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ResNet-50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Top-1 Accuracy –  74.9%</a:t>
            </a:r>
            <a:endParaRPr sz="2400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7610112" y="6046686"/>
            <a:ext cx="30851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Learning model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520147" y="365125"/>
            <a:ext cx="10515600" cy="80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Basic ResNet50</a:t>
            </a:r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body" idx="1"/>
          </p:nvPr>
        </p:nvSpPr>
        <p:spPr>
          <a:xfrm>
            <a:off x="429370" y="1375576"/>
            <a:ext cx="10924430" cy="480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220143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220143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220143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220143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Maximum Validation Accuracy: 73.46 %</a:t>
            </a:r>
            <a:endParaRPr/>
          </a:p>
          <a:p>
            <a:pPr marL="457189" lvl="0" indent="-457189" algn="l" rtl="0">
              <a:spcBef>
                <a:spcPts val="480"/>
              </a:spcBef>
              <a:spcAft>
                <a:spcPts val="0"/>
              </a:spcAft>
              <a:buClr>
                <a:srgbClr val="6C1A00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Optimizer: RMSprop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4528" y="1287908"/>
            <a:ext cx="3968800" cy="271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8237551" y="1963972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370" y="1402605"/>
            <a:ext cx="6955631" cy="242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4479" y="3958338"/>
            <a:ext cx="3557739" cy="282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body" idx="1"/>
          </p:nvPr>
        </p:nvSpPr>
        <p:spPr>
          <a:xfrm>
            <a:off x="838200" y="235132"/>
            <a:ext cx="10515600" cy="594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2800"/>
              <a:buNone/>
            </a:pP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ResNet50 - Variation 1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spcBef>
                <a:spcPts val="520"/>
              </a:spcBef>
              <a:spcAft>
                <a:spcPts val="0"/>
              </a:spcAft>
              <a:buClr>
                <a:srgbClr val="6C1A00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Early stopping and more epochs</a:t>
            </a:r>
            <a:endParaRPr/>
          </a:p>
          <a:p>
            <a:pPr marL="457189" lvl="0" indent="-457189" algn="l" rtl="0">
              <a:spcBef>
                <a:spcPts val="520"/>
              </a:spcBef>
              <a:spcAft>
                <a:spcPts val="0"/>
              </a:spcAft>
              <a:buClr>
                <a:srgbClr val="6C1A00"/>
              </a:buClr>
              <a:buSzPts val="2600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Accuracy - 75.55 %</a:t>
            </a:r>
            <a:endParaRPr/>
          </a:p>
          <a:p>
            <a:pPr marL="0" lvl="0" indent="0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  <a:p>
            <a:pPr marL="0" lvl="0" indent="0" algn="l" rtl="0">
              <a:spcBef>
                <a:spcPts val="740"/>
              </a:spcBef>
              <a:spcAft>
                <a:spcPts val="0"/>
              </a:spcAft>
              <a:buClr>
                <a:srgbClr val="6C1A00"/>
              </a:buClr>
              <a:buSzPts val="37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421" y="2641135"/>
            <a:ext cx="4501800" cy="2962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6376946" y="696140"/>
            <a:ext cx="5435974" cy="239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ResNet50 – Variation 2</a:t>
            </a:r>
            <a:endParaRPr sz="2600">
              <a:solidFill>
                <a:srgbClr val="6C1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spcBef>
                <a:spcPts val="520"/>
              </a:spcBef>
              <a:spcAft>
                <a:spcPts val="0"/>
              </a:spcAft>
              <a:buClr>
                <a:srgbClr val="6C1A0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6C1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Normalization </a:t>
            </a:r>
            <a:endParaRPr/>
          </a:p>
          <a:p>
            <a:pPr marL="457189" marR="0" lvl="0" indent="-457189" algn="l" rtl="0">
              <a:spcBef>
                <a:spcPts val="520"/>
              </a:spcBef>
              <a:spcAft>
                <a:spcPts val="0"/>
              </a:spcAft>
              <a:buClr>
                <a:srgbClr val="6C1A00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6C1A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73.68%</a:t>
            </a:r>
            <a:endParaRPr/>
          </a:p>
          <a:p>
            <a:pPr marL="457189" marR="0" lvl="0" indent="-292089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>
              <a:solidFill>
                <a:srgbClr val="6C1A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990600" y="3236870"/>
            <a:ext cx="9839077" cy="274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1896" y="2644653"/>
            <a:ext cx="4571556" cy="296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457200" y="615722"/>
            <a:ext cx="10896600" cy="549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Transfer Learning - DenseNet121</a:t>
            </a:r>
            <a:endParaRPr/>
          </a:p>
          <a:p>
            <a:pPr marL="457189" lvl="0" indent="-457189" algn="l" rtl="0"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Data Augmentation </a:t>
            </a:r>
            <a:endParaRPr/>
          </a:p>
          <a:p>
            <a:pPr marL="457189" lvl="0" indent="-457189" algn="l" rtl="0"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Maximum Accuracy: 74.89%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DenseNet121: Requires fewer parameter </a:t>
            </a:r>
            <a:endParaRPr/>
          </a:p>
          <a:p>
            <a:pPr marL="457189" lvl="0" indent="-279389" algn="l" rtl="0">
              <a:spcBef>
                <a:spcPts val="560"/>
              </a:spcBef>
              <a:spcAft>
                <a:spcPts val="0"/>
              </a:spcAft>
              <a:buClr>
                <a:srgbClr val="6C1A00"/>
              </a:buClr>
              <a:buSzPts val="2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7660" y="1540786"/>
            <a:ext cx="4310950" cy="240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533" y="3942080"/>
            <a:ext cx="4549362" cy="277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932" y="3487547"/>
            <a:ext cx="5962650" cy="2586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Model Comparison </a:t>
            </a:r>
            <a:endParaRPr/>
          </a:p>
        </p:txBody>
      </p:sp>
      <p:graphicFrame>
        <p:nvGraphicFramePr>
          <p:cNvPr id="245" name="Google Shape;245;p19"/>
          <p:cNvGraphicFramePr/>
          <p:nvPr/>
        </p:nvGraphicFramePr>
        <p:xfrm>
          <a:off x="1488077" y="17318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{74913CB7-1EC6-4A45-A7BA-48699BF8E7F9}</a:tableStyleId>
              </a:tblPr>
              <a:tblGrid>
                <a:gridCol w="427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68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 Accuracy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68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Accuracy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6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80.44%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96.80%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 with Variations 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73.66%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92.34%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Depth Separable CNN 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77.46%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79.63%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Transfer Learning – ResNet50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75.55%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77.73%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Transfer Learning – DenseNet121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74.89%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75.65%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r>
              <a:rPr lang="en-US"/>
              <a:t>	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598621" y="1489167"/>
            <a:ext cx="10994760" cy="499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Baseline 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Basic CNN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Variations in CNN- “Attempt”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Depth separable CNN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Transfer learning- ResNet, DenseNet</a:t>
            </a:r>
            <a:endParaRPr sz="323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Model comparison</a:t>
            </a:r>
            <a:endParaRPr/>
          </a:p>
          <a:p>
            <a:pPr marL="457189" lvl="0" indent="-457189" algn="l" rtl="0">
              <a:lnSpc>
                <a:spcPct val="90000"/>
              </a:lnSpc>
              <a:spcBef>
                <a:spcPts val="647"/>
              </a:spcBef>
              <a:spcAft>
                <a:spcPts val="0"/>
              </a:spcAft>
              <a:buClr>
                <a:srgbClr val="6C1A00"/>
              </a:buClr>
              <a:buSzPts val="3237"/>
              <a:buChar char="•"/>
            </a:pPr>
            <a:r>
              <a:rPr lang="en-US" sz="3237">
                <a:latin typeface="Times New Roman"/>
                <a:ea typeface="Times New Roman"/>
                <a:cs typeface="Times New Roman"/>
                <a:sym typeface="Times New Roman"/>
              </a:rPr>
              <a:t>Predictions</a:t>
            </a:r>
            <a:endParaRPr/>
          </a:p>
          <a:p>
            <a:pPr marL="457189" lvl="0" indent="-237923" algn="l" rtl="0">
              <a:lnSpc>
                <a:spcPct val="90000"/>
              </a:lnSpc>
              <a:spcBef>
                <a:spcPts val="691"/>
              </a:spcBef>
              <a:spcAft>
                <a:spcPts val="0"/>
              </a:spcAft>
              <a:buClr>
                <a:srgbClr val="6C1A00"/>
              </a:buClr>
              <a:buSzPts val="3453"/>
              <a:buNone/>
            </a:pPr>
            <a:endParaRPr sz="3453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32453" y="369921"/>
            <a:ext cx="9601200" cy="77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/>
              <a:t>Confusion matrix for the best model</a:t>
            </a:r>
            <a:endParaRPr sz="4000"/>
          </a:p>
        </p:txBody>
      </p:sp>
      <p:pic>
        <p:nvPicPr>
          <p:cNvPr id="251" name="Google Shape;251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746843" y="2371055"/>
            <a:ext cx="4241564" cy="2900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444136" y="1836166"/>
            <a:ext cx="7302707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diagonal elements represent the number of points for which the predicted label is equal to the true label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Off-diagonal elements are those that are mislabeled by the classifier.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higher the diagonal values of the confusion matrix the better.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Predictions on Test data	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0130" y="1686896"/>
            <a:ext cx="2420967" cy="241484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4297677" y="1306283"/>
            <a:ext cx="1733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Mild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134" y="1672047"/>
            <a:ext cx="2427518" cy="242751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753276" y="1249675"/>
            <a:ext cx="1733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– No DR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131" y="1686895"/>
            <a:ext cx="2586431" cy="241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"/>
          <p:cNvSpPr txBox="1"/>
          <p:nvPr/>
        </p:nvSpPr>
        <p:spPr>
          <a:xfrm>
            <a:off x="7872545" y="1314993"/>
            <a:ext cx="1733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Moderate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2098" y="4598123"/>
            <a:ext cx="2473228" cy="22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0695" y="4598128"/>
            <a:ext cx="2965268" cy="22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2603852" y="4249786"/>
            <a:ext cx="1733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– Severe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6008912" y="4232367"/>
            <a:ext cx="22860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4-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Proliferative DR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1"/>
          </p:nvPr>
        </p:nvSpPr>
        <p:spPr>
          <a:xfrm>
            <a:off x="598621" y="1800147"/>
            <a:ext cx="10994760" cy="468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  <a:p>
            <a:pPr marL="0" lvl="0" indent="0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  <a:p>
            <a:pPr marL="0" lvl="0" indent="0" algn="l" rtl="0">
              <a:spcBef>
                <a:spcPts val="740"/>
              </a:spcBef>
              <a:spcAft>
                <a:spcPts val="0"/>
              </a:spcAft>
              <a:buClr>
                <a:srgbClr val="6C1A00"/>
              </a:buClr>
              <a:buSzPts val="3700"/>
              <a:buNone/>
            </a:pPr>
            <a:r>
              <a:rPr lang="en-US"/>
              <a:t>			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33525" y="1750423"/>
            <a:ext cx="9124950" cy="43535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940526" y="171293"/>
            <a:ext cx="10652854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17735" y="1575463"/>
            <a:ext cx="2759143" cy="2251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849086" y="1175656"/>
            <a:ext cx="17634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0 - No DR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4654" y="4347486"/>
            <a:ext cx="2573391" cy="227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4611182" y="1184369"/>
            <a:ext cx="17373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1 - Mild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9555" y="1565093"/>
            <a:ext cx="2534206" cy="226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7746274" y="1201782"/>
            <a:ext cx="17330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2 - Moderate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0787" y="1575464"/>
            <a:ext cx="2547258" cy="225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02622" y="4340948"/>
            <a:ext cx="2521139" cy="228029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927464" y="3997234"/>
            <a:ext cx="18070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3 - Severe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4567655" y="4005941"/>
            <a:ext cx="23687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</a:t>
            </a: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Proliferative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849086" y="91440"/>
            <a:ext cx="10123714" cy="112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 description-Classes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430590" y="1552486"/>
            <a:ext cx="11162790" cy="44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600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Used Image data generator- flow_from_dataframe.</a:t>
            </a:r>
            <a:endParaRPr/>
          </a:p>
          <a:p>
            <a:pPr marL="457189" lvl="0" indent="-457189" algn="l" rtl="0">
              <a:spcBef>
                <a:spcPts val="720"/>
              </a:spcBef>
              <a:spcAft>
                <a:spcPts val="0"/>
              </a:spcAft>
              <a:buClr>
                <a:srgbClr val="6C1A00"/>
              </a:buClr>
              <a:buSzPts val="3600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Reshaped all the images to (32,32)</a:t>
            </a:r>
            <a:endParaRPr/>
          </a:p>
          <a:p>
            <a:pPr marL="457189" lvl="0" indent="-457189" algn="l" rtl="0">
              <a:spcBef>
                <a:spcPts val="720"/>
              </a:spcBef>
              <a:spcAft>
                <a:spcPts val="0"/>
              </a:spcAft>
              <a:buClr>
                <a:srgbClr val="6C1A00"/>
              </a:buClr>
              <a:buSzPts val="3600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Data Split: Training 75%, Validation 25%.</a:t>
            </a:r>
            <a:endParaRPr/>
          </a:p>
          <a:p>
            <a:pPr marL="457189" lvl="0" indent="-457189" algn="l" rtl="0">
              <a:spcBef>
                <a:spcPts val="720"/>
              </a:spcBef>
              <a:spcAft>
                <a:spcPts val="0"/>
              </a:spcAft>
              <a:buClr>
                <a:srgbClr val="6C1A00"/>
              </a:buClr>
              <a:buSzPts val="3600"/>
              <a:buChar char="•"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Data Augmentation(rotation, flipping, width shifting)</a:t>
            </a:r>
            <a:endParaRPr/>
          </a:p>
          <a:p>
            <a:pPr marL="457189" lvl="0" indent="-228589" algn="l" rtl="0">
              <a:spcBef>
                <a:spcPts val="720"/>
              </a:spcBef>
              <a:spcAft>
                <a:spcPts val="0"/>
              </a:spcAft>
              <a:buClr>
                <a:srgbClr val="6C1A00"/>
              </a:buClr>
              <a:buSzPts val="3600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5" descr="blob:https://web.whatsapp.com/05691bda-9f8b-41fb-a7d5-312fffcb26ad"/>
          <p:cNvSpPr/>
          <p:nvPr/>
        </p:nvSpPr>
        <p:spPr>
          <a:xfrm>
            <a:off x="134983" y="-165055"/>
            <a:ext cx="283028" cy="28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 descr="blob:https://web.whatsapp.com/05691bda-9f8b-41fb-a7d5-312fffcb26ad"/>
          <p:cNvSpPr/>
          <p:nvPr/>
        </p:nvSpPr>
        <p:spPr>
          <a:xfrm>
            <a:off x="287383" y="-12655"/>
            <a:ext cx="283028" cy="283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title"/>
          </p:nvPr>
        </p:nvSpPr>
        <p:spPr>
          <a:xfrm>
            <a:off x="598620" y="171293"/>
            <a:ext cx="10994760" cy="101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   Baseline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0846" y="1682659"/>
            <a:ext cx="5394960" cy="40127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4980758" y="5852165"/>
            <a:ext cx="57046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baseline accuracy: 32.28%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31075" y="613954"/>
            <a:ext cx="9627326" cy="59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Basic CNN	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1703" y="1319347"/>
            <a:ext cx="5577841" cy="342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6628" y="1328460"/>
            <a:ext cx="42957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9783" y="4135893"/>
            <a:ext cx="40862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561703" y="5120640"/>
            <a:ext cx="61003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validation accuracy:  80.44%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optimizer used: RMSProp</a:t>
            </a:r>
            <a:endParaRPr sz="2400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12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CNN with variations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378822" y="1490135"/>
            <a:ext cx="10476411" cy="59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500"/>
              <a:buChar char="•"/>
            </a:pPr>
            <a:r>
              <a:rPr lang="en-US" sz="3500">
                <a:latin typeface="Times New Roman"/>
                <a:ea typeface="Times New Roman"/>
                <a:cs typeface="Times New Roman"/>
                <a:sym typeface="Times New Roman"/>
              </a:rPr>
              <a:t>From Basic CNN changing batch size to 64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None/>
            </a:pPr>
            <a:endParaRPr/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363" y="2416628"/>
            <a:ext cx="5418366" cy="3283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/>
        </p:nvSpPr>
        <p:spPr>
          <a:xfrm>
            <a:off x="6884128" y="2442746"/>
            <a:ext cx="420624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5 epochs: 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accuracy : 70.31%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Training accuracy:  81.47%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Variations with Hyperparameters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body" idx="1"/>
          </p:nvPr>
        </p:nvSpPr>
        <p:spPr>
          <a:xfrm>
            <a:off x="838199" y="1303868"/>
            <a:ext cx="11244943" cy="487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189" lvl="0" indent="-457189" algn="l" rtl="0">
              <a:spcBef>
                <a:spcPts val="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Reducing batch size to 32 </a:t>
            </a:r>
            <a:endParaRPr/>
          </a:p>
          <a:p>
            <a:pPr marL="457189" lvl="0" indent="-457189" algn="l" rtl="0">
              <a:spcBef>
                <a:spcPts val="640"/>
              </a:spcBef>
              <a:spcAft>
                <a:spcPts val="0"/>
              </a:spcAft>
              <a:buClr>
                <a:srgbClr val="6C1A00"/>
              </a:buClr>
              <a:buSzPts val="3200"/>
              <a:buChar char="•"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Increasing no: of neurons + add another conv2d layer.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220143" algn="l" rtl="0">
              <a:spcBef>
                <a:spcPts val="747"/>
              </a:spcBef>
              <a:spcAft>
                <a:spcPts val="0"/>
              </a:spcAft>
              <a:buClr>
                <a:srgbClr val="6C1A00"/>
              </a:buClr>
              <a:buSzPts val="3733"/>
              <a:buFont typeface="Noto Sans Symbols"/>
              <a:buNone/>
            </a:pPr>
            <a:endParaRPr/>
          </a:p>
          <a:p>
            <a:pPr marL="457189" lvl="0" indent="-457189" algn="l" rtl="0">
              <a:spcBef>
                <a:spcPts val="740"/>
              </a:spcBef>
              <a:spcAft>
                <a:spcPts val="0"/>
              </a:spcAft>
              <a:buClr>
                <a:srgbClr val="6C1A00"/>
              </a:buClr>
              <a:buSzPts val="3700"/>
              <a:buFont typeface="Noto Sans Symbols"/>
              <a:buChar char="⮚"/>
            </a:pPr>
            <a:r>
              <a:rPr lang="en-US"/>
              <a:t>                                                 </a:t>
            </a: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accuracy: 72.76%     </a:t>
            </a:r>
            <a:endParaRPr sz="2400">
              <a:solidFill>
                <a:srgbClr val="9748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9" lvl="0" indent="-457189" algn="l" rtl="0">
              <a:spcBef>
                <a:spcPts val="480"/>
              </a:spcBef>
              <a:spcAft>
                <a:spcPts val="0"/>
              </a:spcAft>
              <a:buClr>
                <a:srgbClr val="974806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9748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Training accuracy: 89.70%</a:t>
            </a:r>
            <a:endParaRPr/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574" y="2845161"/>
            <a:ext cx="5689600" cy="3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60555-color-template-16x9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Widescreen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Noto Sans Symbols</vt:lpstr>
      <vt:lpstr>Times New Roman</vt:lpstr>
      <vt:lpstr>160555-color-template-16x9</vt:lpstr>
      <vt:lpstr>APTOS Blindness Detection</vt:lpstr>
      <vt:lpstr>Agenda </vt:lpstr>
      <vt:lpstr>Project description</vt:lpstr>
      <vt:lpstr>Data description-Classes</vt:lpstr>
      <vt:lpstr>Preprocessing </vt:lpstr>
      <vt:lpstr>    Baseline </vt:lpstr>
      <vt:lpstr>Basic CNN </vt:lpstr>
      <vt:lpstr>CNN with variations</vt:lpstr>
      <vt:lpstr>Variations with Hyperparameters</vt:lpstr>
      <vt:lpstr>Variations with Hyperparameters</vt:lpstr>
      <vt:lpstr>Performance </vt:lpstr>
      <vt:lpstr>Depth Separable convolution</vt:lpstr>
      <vt:lpstr>PowerPoint Presentation</vt:lpstr>
      <vt:lpstr>Model Performance</vt:lpstr>
      <vt:lpstr>Transfer Learning- Residual Networks</vt:lpstr>
      <vt:lpstr>Basic ResNet50</vt:lpstr>
      <vt:lpstr>PowerPoint Presentation</vt:lpstr>
      <vt:lpstr>PowerPoint Presentation</vt:lpstr>
      <vt:lpstr>Model Comparison </vt:lpstr>
      <vt:lpstr>Confusion matrix for the best model</vt:lpstr>
      <vt:lpstr>Predictions on Test data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APTOS Blindness Detection</dc:title>
  <dc:creator>Renuka Reddy Valisekkagari</dc:creator>
  <cp:lastModifiedBy>deept</cp:lastModifiedBy>
  <cp:revision>4</cp:revision>
  <dcterms:created xsi:type="dcterms:W3CDTF">2019-07-27T19:16:20Z</dcterms:created>
  <dcterms:modified xsi:type="dcterms:W3CDTF">2019-08-25T03:20:24Z</dcterms:modified>
</cp:coreProperties>
</file>